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  <p:sldId id="272" r:id="rId12"/>
    <p:sldId id="265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C7119-EF06-41CE-A885-0DC4CE3E57D2}" v="158" dt="2024-03-19T17:16:36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F74F-7C57-4C3A-7F6F-548903969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AC38D-E707-0D0F-7E7F-52FFFC40D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9402D-9157-9BBC-A0FA-A83DEA2A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8068-2A79-B5F1-6E58-0AB1F8EE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28FF-0FD6-4C08-0C51-43614CB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5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425C-421C-446D-F714-7894C5DA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4D9EE-2C3C-0FC0-DA7E-3D77997E4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892E2-166E-6AF6-643F-5721290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3B3F-FC27-2817-36B5-C52F3014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7FD3-DFCB-BA0E-B031-9B8F057F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9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77E98-6DD9-1696-8EC1-59E61EEFC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7F854-7B7A-98FD-964C-D8A51D623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003A-86E8-D0BF-133B-C55DCAB0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57CB8-137C-0FCB-33EF-45619751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CB25F-2E94-A6D9-6644-6C059BC2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4652-A04C-DAEE-1221-76756919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7439-EAC9-84C2-B5B5-D9495DDC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D86F2-5D06-C12E-254A-CD53C41B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5E14-9B49-4625-57BE-5542152C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75A1B-C41F-AAF9-D1D7-42B22C31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95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86560-3101-EFB4-12B5-4E5BDB7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BE6A5-E0EF-3432-6B2C-B47725DE5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4C240-BA48-F086-F7FF-AE7623FB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724C8-0F2A-BDCE-9E03-CDD9BD64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AD41B-DBA2-989C-9A31-CDA9D17E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9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B48D-7955-F36A-BC69-7047AC80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A4A3-8C03-C290-20E1-57559243A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223CD-2129-7CD9-0EAC-7CEAAA55F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B14A5-F9E7-20AC-36DC-F6A51BCE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30AAE-4AE4-A21A-26D0-553CC498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D9D55-7AB6-A8F5-CB1A-566A3265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6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F8B9-88A6-84B0-65A9-275EA80F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638AD-CCA8-0820-9E24-CDEE89F78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D7C9C-773D-FBFC-56C3-04A499B6C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6086B-D8E0-FFD0-D759-C5288D527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DC90-D916-4102-F8B4-17D5929AB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D96C9-08C3-8C82-3841-C4233A34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85FA1-D422-B9F6-2A58-286F7312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0B93E-A4C0-6FDA-424B-20724D2E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11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8473-FB6D-3810-960E-98EFE83A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C61AA-30E9-B326-0497-496DB631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3703A-2687-333F-97F7-873C436C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E114-1783-DA15-AE19-9357B0FC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0DEE3-5CDF-C5EC-510C-D4F11427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4B44A-AAD4-27F0-9A50-110E321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8A83-AEB0-8A29-6B00-CE6A942E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49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5D0F-4307-09D5-9C3B-69925943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4BE6-69E5-1195-CD1F-6831C2E69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8EEB0-FDD5-7E2A-D95F-8A364823C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2846-6C30-60EE-3DDF-BC67A95A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5C342-4F11-E113-CDDF-5760C3A8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D05A-9135-879D-A7E3-E94B7EFE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1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DC24-D643-D2EB-C930-E0248920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6B7C4-F905-1682-2954-5F424811D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B298B-FECE-63D0-EECC-52CFD3AD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DB6C3-D237-2BA3-6393-72EACFD3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1597-0BB2-8D29-B157-00D11F57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66CF0-71E4-4E6D-5D0D-A5B1DA0B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1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B2BEB-05D7-2B53-A5E9-3D67BA122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53987-E6A9-13E9-E9AB-B65E1EED9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588F-67DA-559F-35E3-629B59235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EF5769-AD31-4848-84EB-222EBA299A05}" type="datetimeFigureOut">
              <a:rPr lang="en-IN" smtClean="0"/>
              <a:pPr/>
              <a:t>19-03-2024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DE28-E53B-03F8-1AC0-810A660A0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28943-710E-2E51-1EFA-17072A833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BD0BCC-5E4D-4E62-A010-F897CFE576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0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rstudio.com/ai/posts/2018-12-18-object-detection-concept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ojankomazec.com/2019/12/installing-opencv-4-on-nvidia-jetson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opencv-python-tutorial/" TargetMode="External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812477589001474416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sandcolours.com/subjects/travel/popularity-of-academic-writing-in-latin-america-51147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baksuvision.github.io/Modu_ObjectDetection/posts/01_00_What_is_Object_Detection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9724120/sample-images-for-feature-matching-in-opencv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different images of different types of vehicles&#10;&#10;Description automatically generated">
            <a:extLst>
              <a:ext uri="{FF2B5EF4-FFF2-40B4-BE49-F238E27FC236}">
                <a16:creationId xmlns:a16="http://schemas.microsoft.com/office/drawing/2014/main" id="{79D9A505-191F-4864-BDD4-1F9DDD0F7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11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64D95-32F7-2A42-D800-D4B5478A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80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Real-Time ORB Object Detection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8013E-9F0B-6F83-272E-107B12C3A127}"/>
              </a:ext>
            </a:extLst>
          </p:cNvPr>
          <p:cNvSpPr txBox="1"/>
          <p:nvPr/>
        </p:nvSpPr>
        <p:spPr>
          <a:xfrm>
            <a:off x="3065279" y="5690364"/>
            <a:ext cx="1704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Submitted by:</a:t>
            </a:r>
          </a:p>
          <a:p>
            <a:pPr algn="ctr"/>
            <a:r>
              <a:rPr lang="en-US" dirty="0"/>
              <a:t>Jasneet Arora</a:t>
            </a:r>
          </a:p>
          <a:p>
            <a:pPr algn="ctr"/>
            <a:r>
              <a:rPr lang="en-US" dirty="0"/>
              <a:t>2210990451</a:t>
            </a:r>
          </a:p>
          <a:p>
            <a:pPr algn="ctr"/>
            <a:r>
              <a:rPr lang="en-US" dirty="0"/>
              <a:t>Group-10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FC2-5DDE-C4DF-7E57-912B33CA7223}"/>
              </a:ext>
            </a:extLst>
          </p:cNvPr>
          <p:cNvSpPr txBox="1"/>
          <p:nvPr/>
        </p:nvSpPr>
        <p:spPr>
          <a:xfrm>
            <a:off x="4872479" y="5701440"/>
            <a:ext cx="2082799" cy="99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Submitted to: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I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Shagun Sharma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ctr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Mr. Tushar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Khitoliya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7F35734F-3DA2-B7B3-F393-D478A786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8" y="5703899"/>
            <a:ext cx="1154101" cy="11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with different colors&#10;&#10;Description automatically generated">
            <a:extLst>
              <a:ext uri="{FF2B5EF4-FFF2-40B4-BE49-F238E27FC236}">
                <a16:creationId xmlns:a16="http://schemas.microsoft.com/office/drawing/2014/main" id="{5D7F72CE-060E-1D2D-EC8A-4F0E7EA6D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28670" y="5860111"/>
            <a:ext cx="682906" cy="8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AF8F-F1D0-1A70-6B04-C6DF8246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Snippets (Snippet 1)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3A01D0-BFEB-A163-807D-8348F0651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40" y="439348"/>
            <a:ext cx="7449931" cy="5661947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77BA85B-59C1-0610-27CC-FD01DF5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6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AF8F-F1D0-1A70-6B04-C6DF8246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Snippets (Snippet 2)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9D1BC46-1215-99FD-A487-C7773F3D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09" y="179999"/>
            <a:ext cx="6563637" cy="6498001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77BA85B-59C1-0610-27CC-FD01DF5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0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IN" b="1"/>
              <a:t>Future Scope</a:t>
            </a:r>
            <a:endParaRPr lang="en-US" b="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66D3D7D-BA95-CD72-1ECE-E5F8F248F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 b="17243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03" y="670559"/>
            <a:ext cx="5057539" cy="5445076"/>
          </a:xfrm>
        </p:spPr>
        <p:txBody>
          <a:bodyPr anchor="t">
            <a:normAutofit/>
          </a:bodyPr>
          <a:lstStyle/>
          <a:p>
            <a:r>
              <a:rPr lang="en-US" sz="2200" b="1" dirty="0"/>
              <a:t>Advanced Surveillance:</a:t>
            </a:r>
            <a:r>
              <a:rPr lang="en-US" sz="2200" dirty="0"/>
              <a:t> Heightened security and awareness through surveillance advancements.</a:t>
            </a:r>
          </a:p>
          <a:p>
            <a:r>
              <a:rPr lang="en-US" sz="2200" b="1" dirty="0"/>
              <a:t>Industrial Maintenance:</a:t>
            </a:r>
            <a:r>
              <a:rPr lang="en-US" sz="2200" dirty="0"/>
              <a:t> Predictive maintenance to boost efficiency across industries.</a:t>
            </a:r>
          </a:p>
          <a:p>
            <a:r>
              <a:rPr lang="en-US" sz="2200" b="1" dirty="0"/>
              <a:t>Augmented Reality Experiences:</a:t>
            </a:r>
            <a:r>
              <a:rPr lang="en-US" sz="2200" dirty="0"/>
              <a:t> Anticipate more immersive AR environments through enhanced object recognition and spatial mapping.</a:t>
            </a: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D9689616-4331-C153-4FB3-4F7A889B4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2" name="Rectangle 7191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40D37-F2FC-E304-B16A-84675AF8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b="1"/>
              <a:t>References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DDC0-851B-8B4F-A40C-FC984DFE9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/>
              <a:t>OpenCV Official Website: </a:t>
            </a:r>
            <a:r>
              <a:rPr lang="en-US">
                <a:hlinkClick r:id="rId2"/>
              </a:rPr>
              <a:t>OpenCV - Open Computer Vision Library</a:t>
            </a:r>
            <a:endParaRPr lang="en-US"/>
          </a:p>
          <a:p>
            <a:r>
              <a:rPr lang="en-US"/>
              <a:t>Geeks for Geeks:</a:t>
            </a:r>
            <a:r>
              <a:rPr lang="en-IN"/>
              <a:t> </a:t>
            </a:r>
            <a:r>
              <a:rPr lang="en-IN">
                <a:hlinkClick r:id="rId3"/>
              </a:rPr>
              <a:t>OpenCV Tutorial in Python – </a:t>
            </a:r>
            <a:r>
              <a:rPr lang="en-IN" err="1">
                <a:hlinkClick r:id="rId3"/>
              </a:rPr>
              <a:t>GeeksforGeeks</a:t>
            </a:r>
            <a:endParaRPr lang="en-IN"/>
          </a:p>
          <a:p>
            <a:r>
              <a:rPr lang="en-US"/>
              <a:t>YouTube: </a:t>
            </a:r>
            <a:r>
              <a:rPr lang="en-US">
                <a:hlinkClick r:id="rId4"/>
              </a:rPr>
              <a:t>https://www.youtube.com/</a:t>
            </a:r>
            <a:endParaRPr lang="en-US"/>
          </a:p>
        </p:txBody>
      </p:sp>
      <p:pic>
        <p:nvPicPr>
          <p:cNvPr id="7176" name="Picture 8" descr="Books on a table in a library&#10;&#10;Description automatically generated">
            <a:extLst>
              <a:ext uri="{FF2B5EF4-FFF2-40B4-BE49-F238E27FC236}">
                <a16:creationId xmlns:a16="http://schemas.microsoft.com/office/drawing/2014/main" id="{72D710BF-A044-F049-3685-1ADC1A12E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r="18057" b="-1"/>
          <a:stretch/>
        </p:blipFill>
        <p:spPr bwMode="auto"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itkara University,Punjab Admission 2023-24 - UniversityNIC">
            <a:extLst>
              <a:ext uri="{FF2B5EF4-FFF2-40B4-BE49-F238E27FC236}">
                <a16:creationId xmlns:a16="http://schemas.microsoft.com/office/drawing/2014/main" id="{530AB972-A3A8-4335-7857-48DE1DE8A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9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white card with black text on it&#10;&#10;Description automatically generated">
            <a:extLst>
              <a:ext uri="{FF2B5EF4-FFF2-40B4-BE49-F238E27FC236}">
                <a16:creationId xmlns:a16="http://schemas.microsoft.com/office/drawing/2014/main" id="{466002B5-3035-AA12-8850-21EDA52E8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116" y="643466"/>
            <a:ext cx="7046624" cy="55668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099EE4F6-4C9C-2A75-39A1-3C95B30A1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8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writing on a notebook&#10;&#10;Description automatically generated">
            <a:extLst>
              <a:ext uri="{FF2B5EF4-FFF2-40B4-BE49-F238E27FC236}">
                <a16:creationId xmlns:a16="http://schemas.microsoft.com/office/drawing/2014/main" id="{E5A00C9E-50A3-9C15-35CF-9EF99201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68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92BDE-FF4E-17DC-6FD8-EF485809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1160" cy="1899912"/>
          </a:xfrm>
        </p:spPr>
        <p:txBody>
          <a:bodyPr>
            <a:normAutofit/>
          </a:bodyPr>
          <a:lstStyle/>
          <a:p>
            <a:r>
              <a:rPr lang="en-US" sz="4000" b="1"/>
              <a:t>Table of Contents</a:t>
            </a:r>
            <a:endParaRPr lang="en-IN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B626-E10B-CF2B-BD1C-19A103F9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000"/>
              <a:t>Problem Statement</a:t>
            </a:r>
          </a:p>
          <a:p>
            <a:pPr marL="514350" indent="-514350">
              <a:buAutoNum type="arabicPeriod"/>
            </a:pPr>
            <a:r>
              <a:rPr lang="en-IN" sz="2000"/>
              <a:t>Introduction</a:t>
            </a:r>
          </a:p>
          <a:p>
            <a:pPr marL="514350" indent="-514350">
              <a:buAutoNum type="arabicPeriod"/>
            </a:pPr>
            <a:r>
              <a:rPr lang="en-IN" sz="2000"/>
              <a:t>Objectives</a:t>
            </a:r>
          </a:p>
          <a:p>
            <a:pPr marL="514350" indent="-514350">
              <a:buAutoNum type="arabicPeriod"/>
            </a:pPr>
            <a:r>
              <a:rPr lang="en-IN" sz="2000"/>
              <a:t>Technical Details</a:t>
            </a:r>
          </a:p>
          <a:p>
            <a:pPr marL="514350" indent="-514350">
              <a:buAutoNum type="arabicPeriod"/>
            </a:pPr>
            <a:r>
              <a:rPr lang="en-IN" sz="2000"/>
              <a:t>Key Features</a:t>
            </a:r>
          </a:p>
          <a:p>
            <a:pPr marL="514350" indent="-514350">
              <a:buAutoNum type="arabicPeriod"/>
            </a:pPr>
            <a:r>
              <a:rPr lang="en-IN" sz="2000"/>
              <a:t>Dashboard Snapshots</a:t>
            </a:r>
          </a:p>
          <a:p>
            <a:pPr marL="514350" indent="-514350">
              <a:buAutoNum type="arabicPeriod"/>
            </a:pPr>
            <a:r>
              <a:rPr lang="en-IN" sz="2000"/>
              <a:t>References</a:t>
            </a: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484479A0-18BC-2E3D-B32A-BCD3C9491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6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33009-AFA1-71AF-A29A-FB2C871C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/>
              <a:t>Problem Statement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B4B-2712-E139-30AE-F248FCD0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3" y="1713536"/>
            <a:ext cx="5143497" cy="468726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__tiempos_b6f14e"/>
              </a:rPr>
              <a:t>Critical Object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__tiempos_b6f14e"/>
              </a:rPr>
              <a:t>Object detection and recognition is a critical task in many computer vision applications like surveillance, autonomous vehicles, industrial inspection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__tiempos_b6f14e"/>
              </a:rPr>
              <a:t>Training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__tiempos_b6f14e"/>
              </a:rPr>
              <a:t>Traditional object detection methods often rely on complex training pipelines, large labeled datasets and can be computationally 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__tiempos_b6f14e"/>
              </a:rPr>
              <a:t>Scalability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__tiempos_b6f14e"/>
              </a:rPr>
              <a:t>As the number of objects to detect increases, the computational requirements grow exponentially for traditional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__tiempos_b6f14e"/>
              </a:rPr>
              <a:t>Environmental Adaptability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__tiempos_b6f14e"/>
              </a:rPr>
              <a:t>Traditional models struggle with varying lighting conditions, occlusions, and object orientations in real-world scenarios.</a:t>
            </a:r>
          </a:p>
          <a:p>
            <a:endParaRPr lang="en-IN" sz="1700" dirty="0"/>
          </a:p>
        </p:txBody>
      </p:sp>
      <p:pic>
        <p:nvPicPr>
          <p:cNvPr id="1026" name="Picture 2" descr="The Object Detection Landscape: Accuracy vs Run Time | Deci">
            <a:extLst>
              <a:ext uri="{FF2B5EF4-FFF2-40B4-BE49-F238E27FC236}">
                <a16:creationId xmlns:a16="http://schemas.microsoft.com/office/drawing/2014/main" id="{E54367D4-882B-DB75-BAEB-B8C74C2D1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r="28859"/>
          <a:stretch/>
        </p:blipFill>
        <p:spPr bwMode="auto">
          <a:xfrm>
            <a:off x="6229215" y="1017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85AB74F4-CDDB-E603-195E-923FE2C23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6584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3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Face Recognition Using Python And OpenCV - Gadget HERO">
            <a:extLst>
              <a:ext uri="{FF2B5EF4-FFF2-40B4-BE49-F238E27FC236}">
                <a16:creationId xmlns:a16="http://schemas.microsoft.com/office/drawing/2014/main" id="{1988ACE1-73A1-7081-9B8E-DFDC02711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3" r="28653"/>
          <a:stretch/>
        </p:blipFill>
        <p:spPr bwMode="auto">
          <a:xfrm>
            <a:off x="-1" y="-2"/>
            <a:ext cx="54101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107" name="Rectangle 210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815B-E6F1-381C-0D17-7060B180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Introduction</a:t>
            </a:r>
            <a:endParaRPr lang="en-IN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D3E8-D004-7140-F525-7B559C58F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latin typeface="__tiempos_b6f14e"/>
              </a:rPr>
              <a:t>R</a:t>
            </a:r>
            <a:r>
              <a:rPr lang="en-US" sz="2000" b="1" i="0" dirty="0">
                <a:effectLst/>
                <a:latin typeface="__tiempos_b6f14e"/>
              </a:rPr>
              <a:t>eal-time object detection:</a:t>
            </a:r>
          </a:p>
          <a:p>
            <a:pPr marL="457200" lvl="1" indent="0">
              <a:buNone/>
            </a:pPr>
            <a:r>
              <a:rPr lang="en-US" sz="2000" b="0" i="0" dirty="0">
                <a:effectLst/>
                <a:latin typeface="__tiempos_b6f14e"/>
              </a:rPr>
              <a:t>The project provides a real-time object detection system that can identify and classify a limited set of objects from a live video feed using feature detection and matching techniques.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Algorithm Selection:</a:t>
            </a:r>
          </a:p>
          <a:p>
            <a:pPr marL="457200" lvl="1" indent="0">
              <a:buNone/>
            </a:pPr>
            <a:r>
              <a:rPr lang="en-US" sz="2000" b="0" i="0" dirty="0">
                <a:effectLst/>
                <a:latin typeface="__tiempos_b6f14e"/>
              </a:rPr>
              <a:t>The system uses the ORB (Oriented FAST and Rotated BRIEF) algorithm to extract distinctive features from objects and match them against a specified database.</a:t>
            </a: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4633CDB6-5EDA-0C88-5D8E-BC234E803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98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715E2-45D4-0FEC-2F17-5FDD3962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/>
              <a:t>Objectives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2DEB-3B81-0044-6E99-92281D3D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System Development:</a:t>
            </a:r>
            <a:r>
              <a:rPr lang="en-US" sz="2400" b="0" i="0" dirty="0">
                <a:effectLst/>
                <a:latin typeface="Söhne"/>
              </a:rPr>
              <a:t> Create a real-time object detection system using feature detection and matching for live video.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Algorithm Selection:</a:t>
            </a:r>
            <a:r>
              <a:rPr lang="en-US" sz="2400" b="0" i="0" dirty="0">
                <a:effectLst/>
                <a:latin typeface="Söhne"/>
              </a:rPr>
              <a:t> Use the ORB (Oriented FAST and Rotated BRIEF) algorithm for efficient feature extraction and matching.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Real-Time Performance:</a:t>
            </a:r>
            <a:r>
              <a:rPr lang="en-US" sz="2400" b="0" i="0" dirty="0">
                <a:effectLst/>
                <a:latin typeface="Söhne"/>
              </a:rPr>
              <a:t> Achieve quick and accurate object detection without extensive training data.</a:t>
            </a:r>
          </a:p>
        </p:txBody>
      </p:sp>
      <p:pic>
        <p:nvPicPr>
          <p:cNvPr id="6" name="Picture 5" descr="A group of people walking on a bridge&#10;&#10;Description automatically generated">
            <a:extLst>
              <a:ext uri="{FF2B5EF4-FFF2-40B4-BE49-F238E27FC236}">
                <a16:creationId xmlns:a16="http://schemas.microsoft.com/office/drawing/2014/main" id="{545FB6EB-3B61-5483-82CE-3782D28733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007" r="13993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0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90FAABD-E236-0E8C-7618-250C1EFC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7" name="Rectangle 415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3" name="Freeform: Shape 414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C21E2-D4FD-A0B9-1878-B9F8F1B4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/>
              <a:t>Technical Details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91AF-4114-C43A-E7DB-26CE5AE6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 dirty="0">
                <a:effectLst/>
                <a:latin typeface="Söhne"/>
              </a:rPr>
              <a:t>Key Libraries Used:</a:t>
            </a:r>
            <a:endParaRPr lang="en-US" sz="22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Söhne"/>
              </a:rPr>
              <a:t>OpenCV:</a:t>
            </a:r>
            <a:r>
              <a:rPr lang="en-US" sz="2200" b="0" i="0" dirty="0">
                <a:effectLst/>
                <a:latin typeface="Söhne"/>
              </a:rPr>
              <a:t> Utilized for computer vision tasks such as image processing and feature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Söhne"/>
              </a:rPr>
              <a:t>NumPy:</a:t>
            </a:r>
            <a:r>
              <a:rPr lang="en-US" sz="2200" b="0" i="0" dirty="0">
                <a:effectLst/>
                <a:latin typeface="Söhne"/>
              </a:rPr>
              <a:t> Used for efficient array operations, essential for processing image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 err="1">
                <a:effectLst/>
                <a:latin typeface="Söhne"/>
              </a:rPr>
              <a:t>os</a:t>
            </a:r>
            <a:r>
              <a:rPr lang="en-US" sz="2200" b="1" i="0" dirty="0">
                <a:effectLst/>
                <a:latin typeface="Söhne"/>
              </a:rPr>
              <a:t>:</a:t>
            </a:r>
            <a:r>
              <a:rPr lang="en-US" sz="2200" b="0" i="0" dirty="0">
                <a:effectLst/>
                <a:latin typeface="Söhne"/>
              </a:rPr>
              <a:t> Employed for interacting with the operating system, facilitating file operations and management.</a:t>
            </a:r>
          </a:p>
          <a:p>
            <a:endParaRPr lang="en-IN" sz="2200" dirty="0"/>
          </a:p>
        </p:txBody>
      </p:sp>
      <p:pic>
        <p:nvPicPr>
          <p:cNvPr id="7" name="Picture 6" descr="High tech research laboratory">
            <a:extLst>
              <a:ext uri="{FF2B5EF4-FFF2-40B4-BE49-F238E27FC236}">
                <a16:creationId xmlns:a16="http://schemas.microsoft.com/office/drawing/2014/main" id="{5EA32343-36F3-2C73-039F-C90EEF61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r="6811" b="-4"/>
          <a:stretch/>
        </p:blipFill>
        <p:spPr>
          <a:xfrm>
            <a:off x="6916397" y="2184914"/>
            <a:ext cx="4394445" cy="3755915"/>
          </a:xfrm>
          <a:prstGeom prst="rect">
            <a:avLst/>
          </a:prstGeom>
        </p:spPr>
      </p:pic>
      <p:sp>
        <p:nvSpPr>
          <p:cNvPr id="4158" name="Freeform: Shape 415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Chitkara University,Punjab Admission 2023-24 - UniversityNIC">
            <a:extLst>
              <a:ext uri="{FF2B5EF4-FFF2-40B4-BE49-F238E27FC236}">
                <a16:creationId xmlns:a16="http://schemas.microsoft.com/office/drawing/2014/main" id="{B2C933F9-2AF4-79C7-70C3-D018F2C80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6584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4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243AD-1052-02D2-0CB7-13E21E74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/>
              <a:t>Key Features</a:t>
            </a:r>
            <a:endParaRPr lang="en-IN" b="1"/>
          </a:p>
        </p:txBody>
      </p:sp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39D2FFE-0438-4559-097D-454FAD2F4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65" r="5710"/>
          <a:stretch/>
        </p:blipFill>
        <p:spPr>
          <a:xfrm>
            <a:off x="5503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F791-2F50-6375-07A6-CCFDE333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Feature Detection:</a:t>
            </a:r>
            <a:r>
              <a:rPr lang="en-US" sz="2000" b="0" i="0" dirty="0">
                <a:effectLst/>
                <a:latin typeface="Söhne"/>
              </a:rPr>
              <a:t> Utilizes ORB feature detection to identify key points and descriptors, capturing unique image characteristics.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Image Import:</a:t>
            </a:r>
            <a:r>
              <a:rPr lang="en-US" sz="2000" b="0" i="0" dirty="0">
                <a:effectLst/>
                <a:latin typeface="Söhne"/>
              </a:rPr>
              <a:t> Imports images from a specified directory, extracting class names from file names to identify objects.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Descriptor Matching:</a:t>
            </a:r>
            <a:r>
              <a:rPr lang="en-US" sz="2000" b="0" i="0" dirty="0">
                <a:effectLst/>
                <a:latin typeface="Söhne"/>
              </a:rPr>
              <a:t> Matches input image descriptors to find the most similar image by comparing them with dataset descriptors.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Real-time Image Classification:</a:t>
            </a:r>
            <a:r>
              <a:rPr lang="en-US" sz="2000" b="0" i="0" dirty="0">
                <a:effectLst/>
                <a:latin typeface="Söhne"/>
              </a:rPr>
              <a:t> Captures webcam video, converts frames to grayscale, and continuously classifies images based on descriptors, displaying results with corresponding class names.</a:t>
            </a: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D949FCB6-387D-D06B-E28A-040D98BB7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4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1" name="Freeform: Shape 120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AF8F-F1D0-1A70-6B04-C6DF8246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Glimpses Of The Project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hand holding a box of cereal&#10;&#10;Description automatically generated">
            <a:extLst>
              <a:ext uri="{FF2B5EF4-FFF2-40B4-BE49-F238E27FC236}">
                <a16:creationId xmlns:a16="http://schemas.microsoft.com/office/drawing/2014/main" id="{7D8B303A-0751-A54F-4FFA-15F2639D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4" y="661869"/>
            <a:ext cx="3236976" cy="2597673"/>
          </a:xfrm>
          <a:prstGeom prst="rect">
            <a:avLst/>
          </a:prstGeom>
        </p:spPr>
      </p:pic>
      <p:pic>
        <p:nvPicPr>
          <p:cNvPr id="6" name="Picture 5" descr="A hand holding a yellow book&#10;&#10;Description automatically generated">
            <a:extLst>
              <a:ext uri="{FF2B5EF4-FFF2-40B4-BE49-F238E27FC236}">
                <a16:creationId xmlns:a16="http://schemas.microsoft.com/office/drawing/2014/main" id="{7D890BFD-20F7-8372-5479-D90732F0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88" y="665916"/>
            <a:ext cx="3236976" cy="2589579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hand holding a stuffed toy&#10;&#10;Description automatically generated">
            <a:extLst>
              <a:ext uri="{FF2B5EF4-FFF2-40B4-BE49-F238E27FC236}">
                <a16:creationId xmlns:a16="http://schemas.microsoft.com/office/drawing/2014/main" id="{3794B3FA-E56E-E96F-72DA-2F3DA1E78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4" y="3448524"/>
            <a:ext cx="3236976" cy="2549118"/>
          </a:xfrm>
          <a:prstGeom prst="rect">
            <a:avLst/>
          </a:prstGeom>
        </p:spPr>
      </p:pic>
      <p:pic>
        <p:nvPicPr>
          <p:cNvPr id="7" name="Picture 6" descr="A hand holding a box of fruit&#10;&#10;Description automatically generated">
            <a:extLst>
              <a:ext uri="{FF2B5EF4-FFF2-40B4-BE49-F238E27FC236}">
                <a16:creationId xmlns:a16="http://schemas.microsoft.com/office/drawing/2014/main" id="{4BD04E43-5E48-965B-3014-65B262E97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42" y="3469074"/>
            <a:ext cx="3236976" cy="2516747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77BA85B-59C1-0610-27CC-FD01DF5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5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Freeform: Shape 178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1" name="Freeform: Shape 180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3AF8F-F1D0-1A70-6B04-C6DF8246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Some More Glimpses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 descr="A hand holding a book&#10;&#10;Description automatically generated">
            <a:extLst>
              <a:ext uri="{FF2B5EF4-FFF2-40B4-BE49-F238E27FC236}">
                <a16:creationId xmlns:a16="http://schemas.microsoft.com/office/drawing/2014/main" id="{3FE5AD3C-8D4D-9717-1376-121289892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4" y="678055"/>
            <a:ext cx="3236976" cy="2565302"/>
          </a:xfrm>
          <a:prstGeom prst="rect">
            <a:avLst/>
          </a:prstGeom>
        </p:spPr>
      </p:pic>
      <p:pic>
        <p:nvPicPr>
          <p:cNvPr id="34" name="Picture 33" descr="A hand holding a book">
            <a:extLst>
              <a:ext uri="{FF2B5EF4-FFF2-40B4-BE49-F238E27FC236}">
                <a16:creationId xmlns:a16="http://schemas.microsoft.com/office/drawing/2014/main" id="{7C18E72A-605B-F064-79EF-C0245AB39C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r="14837"/>
          <a:stretch/>
        </p:blipFill>
        <p:spPr>
          <a:xfrm>
            <a:off x="9029776" y="625682"/>
            <a:ext cx="2587600" cy="2670048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 descr="A hand holding a yellow box with a picture of a camel oil pastels&#10;&#10;Description automatically generated">
            <a:extLst>
              <a:ext uri="{FF2B5EF4-FFF2-40B4-BE49-F238E27FC236}">
                <a16:creationId xmlns:a16="http://schemas.microsoft.com/office/drawing/2014/main" id="{7DAE7501-46A2-B0F6-BADD-CE68FA91E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4" y="3460662"/>
            <a:ext cx="3236976" cy="2524841"/>
          </a:xfrm>
          <a:prstGeom prst="rect">
            <a:avLst/>
          </a:prstGeom>
        </p:spPr>
      </p:pic>
      <p:pic>
        <p:nvPicPr>
          <p:cNvPr id="36" name="Picture 35" descr="A hand holding a carton of juice&#10;&#10;Description automatically generated">
            <a:extLst>
              <a:ext uri="{FF2B5EF4-FFF2-40B4-BE49-F238E27FC236}">
                <a16:creationId xmlns:a16="http://schemas.microsoft.com/office/drawing/2014/main" id="{59AC2462-D3A4-15E1-E5E7-55E3D329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42" y="3469074"/>
            <a:ext cx="3236976" cy="2516747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77BA85B-59C1-0610-27CC-FD01DF5C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5681" y="6138001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475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__tiempos_b6f14e</vt:lpstr>
      <vt:lpstr>Aptos</vt:lpstr>
      <vt:lpstr>Aptos Display</vt:lpstr>
      <vt:lpstr>Arial</vt:lpstr>
      <vt:lpstr>Calibri</vt:lpstr>
      <vt:lpstr>Söhne</vt:lpstr>
      <vt:lpstr>Office Theme</vt:lpstr>
      <vt:lpstr>Real-Time ORB Object Detection</vt:lpstr>
      <vt:lpstr>Table of Contents</vt:lpstr>
      <vt:lpstr>Problem Statement</vt:lpstr>
      <vt:lpstr>Introduction</vt:lpstr>
      <vt:lpstr>Objectives</vt:lpstr>
      <vt:lpstr>Technical Details</vt:lpstr>
      <vt:lpstr>Key Features</vt:lpstr>
      <vt:lpstr>Glimpses Of The Project</vt:lpstr>
      <vt:lpstr>Some More Glimpses</vt:lpstr>
      <vt:lpstr>Code Snippets (Snippet 1)</vt:lpstr>
      <vt:lpstr>Code Snippets (Snippet 2)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ORB Object Detection</dc:title>
  <dc:creator>Jasneet Arora</dc:creator>
  <cp:lastModifiedBy>Jasneet Arora</cp:lastModifiedBy>
  <cp:revision>2</cp:revision>
  <dcterms:created xsi:type="dcterms:W3CDTF">2024-03-19T04:13:12Z</dcterms:created>
  <dcterms:modified xsi:type="dcterms:W3CDTF">2024-03-19T17:38:39Z</dcterms:modified>
</cp:coreProperties>
</file>